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sldIdLst>
    <p:sldId id="256" r:id="rId2"/>
    <p:sldId id="269" r:id="rId3"/>
    <p:sldId id="270" r:id="rId4"/>
    <p:sldId id="282" r:id="rId5"/>
    <p:sldId id="283" r:id="rId6"/>
    <p:sldId id="284" r:id="rId7"/>
    <p:sldId id="286" r:id="rId8"/>
    <p:sldId id="285" r:id="rId9"/>
    <p:sldId id="287" r:id="rId1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25" autoAdjust="0"/>
    <p:restoredTop sz="94660"/>
  </p:normalViewPr>
  <p:slideViewPr>
    <p:cSldViewPr>
      <p:cViewPr varScale="1">
        <p:scale>
          <a:sx n="87" d="100"/>
          <a:sy n="87" d="100"/>
        </p:scale>
        <p:origin x="-124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015F11B-275E-4704-A63C-0456836ED16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41A081A-453A-41E2-83DD-7216A6795BA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C7A133A-9767-469D-884E-81CC2B2C138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uk-UA" noProof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E62D6-D941-4A93-A768-CFE941BF4A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71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DF462CF-CBE9-4D16-AA1C-F8EDD67296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D0C87E-0EE4-48AA-AF2C-C4712BC60F5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923E775-9A70-4D9E-86EF-54B3F99D2C5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34F4CDC-4DDF-447A-BCC7-0B2AE32C42B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69C4A9A-94DA-4D82-9C00-92C999919CC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D3AC401-87E6-4FDC-9531-70C33258CD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149A1E5-37FA-459E-92A4-27B21BE3A75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15F57D2-02DC-471B-A3CE-76C25DA70A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32FA4DDC-AEDA-4249-AB2C-D9F54D4AA40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5616" y="1628775"/>
            <a:ext cx="7344172" cy="367243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 eaLnBrk="1" hangingPunct="1"/>
            <a:r>
              <a:rPr lang="ru-RU" altLang="uk-UA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Сутність</a:t>
            </a:r>
            <a:r>
              <a:rPr lang="ru-RU" altLang="uk-UA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і </a:t>
            </a:r>
            <a:r>
              <a:rPr lang="ru-RU" altLang="uk-UA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функції</a:t>
            </a:r>
            <a:r>
              <a:rPr lang="ru-RU" altLang="uk-UA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</a:t>
            </a:r>
            <a:r>
              <a:rPr lang="ru-RU" altLang="uk-UA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економіки</a:t>
            </a:r>
            <a:r>
              <a:rPr lang="ru-RU" altLang="uk-UA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/>
            </a:r>
            <a:br>
              <a:rPr lang="ru-RU" altLang="uk-UA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ru-RU" altLang="uk-UA" sz="6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  <a:hlinkClick r:id="" action="ppaction://noaction">
                <a:snd r:embed="rId3" name="wind.wav"/>
              </a:hlinkClick>
            </a:endParaRPr>
          </a:p>
        </p:txBody>
      </p:sp>
    </p:spTree>
  </p:cSld>
  <p:clrMapOvr>
    <a:masterClrMapping/>
  </p:clrMapOvr>
  <p:transition spd="med">
    <p:fade thruBlk="1"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3600" dirty="0" smtClean="0">
                <a:latin typeface="Arial Black" panose="020B0A04020102020204" pitchFamily="34" charset="0"/>
              </a:rPr>
              <a:t>План: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1600200"/>
            <a:ext cx="7814072" cy="4781128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uk-UA" altLang="uk-UA" dirty="0" smtClean="0">
                <a:effectLst/>
                <a:latin typeface="Bookman Old Style" panose="02050604050505020204" pitchFamily="18" charset="0"/>
              </a:rPr>
              <a:t>1. </a:t>
            </a:r>
            <a:r>
              <a:rPr lang="ru-RU" altLang="uk-UA" dirty="0" err="1" smtClean="0">
                <a:effectLst/>
                <a:latin typeface="Bookman Old Style" panose="02050604050505020204" pitchFamily="18" charset="0"/>
              </a:rPr>
              <a:t>Сутність</a:t>
            </a:r>
            <a:r>
              <a:rPr lang="ru-RU" altLang="uk-UA" dirty="0" smtClean="0">
                <a:effectLst/>
                <a:latin typeface="Bookman Old Style" panose="02050604050505020204" pitchFamily="18" charset="0"/>
              </a:rPr>
              <a:t> </a:t>
            </a:r>
            <a:r>
              <a:rPr lang="ru-RU" altLang="uk-UA" dirty="0" err="1" smtClean="0">
                <a:effectLst/>
                <a:latin typeface="Bookman Old Style" panose="02050604050505020204" pitchFamily="18" charset="0"/>
              </a:rPr>
              <a:t>поняття</a:t>
            </a:r>
            <a:r>
              <a:rPr lang="ru-RU" altLang="uk-UA" dirty="0" smtClean="0">
                <a:effectLst/>
                <a:latin typeface="Bookman Old Style" panose="02050604050505020204" pitchFamily="18" charset="0"/>
              </a:rPr>
              <a:t> </a:t>
            </a:r>
            <a:r>
              <a:rPr lang="ru-RU" altLang="uk-UA" dirty="0" err="1" smtClean="0">
                <a:effectLst/>
                <a:latin typeface="Bookman Old Style" panose="02050604050505020204" pitchFamily="18" charset="0"/>
              </a:rPr>
              <a:t>економіка</a:t>
            </a:r>
            <a:endParaRPr lang="uk-UA" altLang="uk-UA" dirty="0" smtClean="0">
              <a:effectLst/>
              <a:latin typeface="Bookman Old Style" panose="02050604050505020204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uk-UA" altLang="uk-UA" dirty="0" smtClean="0">
                <a:effectLst/>
                <a:latin typeface="Bookman Old Style" panose="02050604050505020204" pitchFamily="18" charset="0"/>
              </a:rPr>
              <a:t>2. </a:t>
            </a:r>
            <a:r>
              <a:rPr lang="ru-RU" altLang="uk-UA" dirty="0" smtClean="0">
                <a:effectLst/>
                <a:latin typeface="Bookman Old Style" panose="02050604050505020204" pitchFamily="18" charset="0"/>
              </a:rPr>
              <a:t>Об</a:t>
            </a:r>
            <a:r>
              <a:rPr lang="en-US" altLang="uk-UA" dirty="0" smtClean="0">
                <a:effectLst/>
                <a:latin typeface="Bookman Old Style" panose="02050604050505020204" pitchFamily="18" charset="0"/>
              </a:rPr>
              <a:t>’</a:t>
            </a:r>
            <a:r>
              <a:rPr lang="ru-RU" altLang="uk-UA" dirty="0" err="1" smtClean="0">
                <a:effectLst/>
                <a:latin typeface="Bookman Old Style" panose="02050604050505020204" pitchFamily="18" charset="0"/>
              </a:rPr>
              <a:t>єкт</a:t>
            </a:r>
            <a:r>
              <a:rPr lang="ru-RU" altLang="uk-UA" dirty="0" smtClean="0">
                <a:effectLst/>
                <a:latin typeface="Bookman Old Style" panose="02050604050505020204" pitchFamily="18" charset="0"/>
              </a:rPr>
              <a:t> та </a:t>
            </a:r>
            <a:r>
              <a:rPr lang="ru-RU" altLang="uk-UA" dirty="0" err="1" smtClean="0">
                <a:effectLst/>
                <a:latin typeface="Bookman Old Style" panose="02050604050505020204" pitchFamily="18" charset="0"/>
              </a:rPr>
              <a:t>суб</a:t>
            </a:r>
            <a:r>
              <a:rPr lang="en-US" altLang="uk-UA" dirty="0" smtClean="0">
                <a:effectLst/>
                <a:latin typeface="Bookman Old Style" panose="02050604050505020204" pitchFamily="18" charset="0"/>
              </a:rPr>
              <a:t>’</a:t>
            </a:r>
            <a:r>
              <a:rPr lang="ru-RU" altLang="uk-UA" dirty="0" err="1" smtClean="0">
                <a:effectLst/>
                <a:latin typeface="Bookman Old Style" panose="02050604050505020204" pitchFamily="18" charset="0"/>
              </a:rPr>
              <a:t>єкт</a:t>
            </a:r>
            <a:r>
              <a:rPr lang="ru-RU" altLang="uk-UA" dirty="0" smtClean="0">
                <a:effectLst/>
                <a:latin typeface="Bookman Old Style" panose="02050604050505020204" pitchFamily="18" charset="0"/>
              </a:rPr>
              <a:t> </a:t>
            </a:r>
            <a:r>
              <a:rPr lang="ru-RU" altLang="uk-UA" dirty="0" err="1" smtClean="0">
                <a:effectLst/>
                <a:latin typeface="Bookman Old Style" panose="02050604050505020204" pitchFamily="18" charset="0"/>
              </a:rPr>
              <a:t>економічної</a:t>
            </a:r>
            <a:r>
              <a:rPr lang="ru-RU" altLang="uk-UA" dirty="0" smtClean="0">
                <a:effectLst/>
                <a:latin typeface="Bookman Old Style" panose="02050604050505020204" pitchFamily="18" charset="0"/>
              </a:rPr>
              <a:t> науки</a:t>
            </a:r>
            <a:endParaRPr lang="en-US" altLang="uk-UA" dirty="0" smtClean="0">
              <a:effectLst/>
              <a:latin typeface="Bookman Old Style" panose="02050604050505020204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uk-UA" altLang="uk-UA" dirty="0" smtClean="0">
                <a:effectLst/>
                <a:latin typeface="Bookman Old Style" panose="02050604050505020204" pitchFamily="18" charset="0"/>
              </a:rPr>
              <a:t>3. </a:t>
            </a:r>
            <a:r>
              <a:rPr lang="ru-RU" altLang="uk-UA" dirty="0" err="1" smtClean="0">
                <a:effectLst/>
                <a:latin typeface="Bookman Old Style" panose="02050604050505020204" pitchFamily="18" charset="0"/>
              </a:rPr>
              <a:t>Функції</a:t>
            </a:r>
            <a:r>
              <a:rPr lang="ru-RU" altLang="uk-UA" dirty="0" smtClean="0">
                <a:effectLst/>
                <a:latin typeface="Bookman Old Style" panose="02050604050505020204" pitchFamily="18" charset="0"/>
              </a:rPr>
              <a:t> </a:t>
            </a:r>
            <a:r>
              <a:rPr lang="ru-RU" altLang="uk-UA" dirty="0" err="1" smtClean="0">
                <a:effectLst/>
                <a:latin typeface="Bookman Old Style" panose="02050604050505020204" pitchFamily="18" charset="0"/>
              </a:rPr>
              <a:t>економіки</a:t>
            </a:r>
            <a:endParaRPr lang="uk-UA" altLang="uk-UA" dirty="0" smtClean="0">
              <a:effectLst/>
              <a:latin typeface="Bookman Old Style" panose="02050604050505020204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uk-UA" altLang="uk-UA" dirty="0" smtClean="0">
                <a:effectLst/>
                <a:latin typeface="Bookman Old Style" panose="02050604050505020204" pitchFamily="18" charset="0"/>
              </a:rPr>
              <a:t>4. </a:t>
            </a:r>
            <a:r>
              <a:rPr lang="ru-RU" altLang="uk-UA" dirty="0" smtClean="0">
                <a:effectLst/>
                <a:latin typeface="Bookman Old Style" panose="02050604050505020204" pitchFamily="18" charset="0"/>
              </a:rPr>
              <a:t>Зв</a:t>
            </a:r>
            <a:r>
              <a:rPr lang="en-US" altLang="uk-UA" dirty="0" smtClean="0">
                <a:effectLst/>
                <a:latin typeface="Bookman Old Style" panose="02050604050505020204" pitchFamily="18" charset="0"/>
              </a:rPr>
              <a:t>’</a:t>
            </a:r>
            <a:r>
              <a:rPr lang="ru-RU" altLang="uk-UA" dirty="0" err="1" smtClean="0">
                <a:effectLst/>
                <a:latin typeface="Bookman Old Style" panose="02050604050505020204" pitchFamily="18" charset="0"/>
              </a:rPr>
              <a:t>язок</a:t>
            </a:r>
            <a:r>
              <a:rPr lang="ru-RU" altLang="uk-UA" dirty="0" smtClean="0">
                <a:effectLst/>
                <a:latin typeface="Bookman Old Style" panose="02050604050505020204" pitchFamily="18" charset="0"/>
              </a:rPr>
              <a:t> </a:t>
            </a:r>
            <a:r>
              <a:rPr lang="ru-RU" altLang="uk-UA" dirty="0" err="1" smtClean="0">
                <a:effectLst/>
                <a:latin typeface="Bookman Old Style" panose="02050604050505020204" pitchFamily="18" charset="0"/>
              </a:rPr>
              <a:t>економічної</a:t>
            </a:r>
            <a:r>
              <a:rPr lang="ru-RU" altLang="uk-UA" dirty="0" smtClean="0">
                <a:effectLst/>
                <a:latin typeface="Bookman Old Style" panose="02050604050505020204" pitchFamily="18" charset="0"/>
              </a:rPr>
              <a:t> науки з </a:t>
            </a:r>
            <a:r>
              <a:rPr lang="ru-RU" altLang="uk-UA" dirty="0" err="1" smtClean="0">
                <a:effectLst/>
                <a:latin typeface="Bookman Old Style" panose="02050604050505020204" pitchFamily="18" charset="0"/>
              </a:rPr>
              <a:t>іншими</a:t>
            </a:r>
            <a:r>
              <a:rPr lang="ru-RU" altLang="uk-UA" dirty="0" smtClean="0">
                <a:effectLst/>
                <a:latin typeface="Bookman Old Style" panose="02050604050505020204" pitchFamily="18" charset="0"/>
              </a:rPr>
              <a:t> науками</a:t>
            </a:r>
            <a:endParaRPr lang="uk-UA" altLang="uk-UA" dirty="0" smtClean="0">
              <a:effectLst/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p:transition>
    <p:fade thruBlk="1"/>
    <p:sndAc>
      <p:stSnd>
        <p:snd r:embed="rId2" name="cashre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6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6"/>
          <p:cNvSpPr txBox="1">
            <a:spLocks noChangeArrowheads="1"/>
          </p:cNvSpPr>
          <p:nvPr/>
        </p:nvSpPr>
        <p:spPr bwMode="auto">
          <a:xfrm>
            <a:off x="4720080" y="3429000"/>
            <a:ext cx="431641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ru-RU" altLang="uk-UA" sz="2000" b="1" dirty="0" err="1">
                <a:latin typeface="Bookman Old Style" panose="02050604050505020204" pitchFamily="18" charset="0"/>
              </a:rPr>
              <a:t>Економіка</a:t>
            </a:r>
            <a:r>
              <a:rPr lang="ru-RU" altLang="uk-UA" sz="2000" dirty="0">
                <a:latin typeface="Bookman Old Style" panose="02050604050505020204" pitchFamily="18" charset="0"/>
              </a:rPr>
              <a:t> —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теорія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управління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господарством</a:t>
            </a:r>
            <a:r>
              <a:rPr lang="ru-RU" altLang="uk-UA" sz="2000" dirty="0">
                <a:latin typeface="Bookman Old Style" panose="02050604050505020204" pitchFamily="18" charset="0"/>
              </a:rPr>
              <a:t>,</a:t>
            </a:r>
            <a:r>
              <a:rPr lang="en-US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суспільними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господарськими</a:t>
            </a:r>
            <a:r>
              <a:rPr lang="ru-RU" altLang="uk-UA" sz="2000" dirty="0">
                <a:latin typeface="Bookman Old Style" panose="02050604050505020204" pitchFamily="18" charset="0"/>
              </a:rPr>
              <a:t> системами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різних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розмірів</a:t>
            </a:r>
            <a:r>
              <a:rPr lang="ru-RU" altLang="uk-UA" sz="2000" dirty="0">
                <a:latin typeface="Bookman Old Style" panose="02050604050505020204" pitchFamily="18" charset="0"/>
              </a:rPr>
              <a:t> (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від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домогосподарства</a:t>
            </a:r>
            <a:r>
              <a:rPr lang="ru-RU" altLang="uk-UA" sz="2000" dirty="0">
                <a:latin typeface="Bookman Old Style" panose="02050604050505020204" pitchFamily="18" charset="0"/>
              </a:rPr>
              <a:t> до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загальнолюдського</a:t>
            </a:r>
            <a:r>
              <a:rPr lang="ru-RU" altLang="uk-UA" sz="2000" dirty="0">
                <a:latin typeface="Bookman Old Style" panose="02050604050505020204" pitchFamily="18" charset="0"/>
              </a:rPr>
              <a:t> глобального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господарства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планети</a:t>
            </a:r>
            <a:r>
              <a:rPr lang="ru-RU" altLang="uk-UA" sz="2000" dirty="0">
                <a:latin typeface="Bookman Old Style" panose="02050604050505020204" pitchFamily="18" charset="0"/>
              </a:rPr>
              <a:t> Земля),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різних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видів</a:t>
            </a:r>
            <a:r>
              <a:rPr lang="ru-RU" altLang="uk-UA" sz="2000" dirty="0">
                <a:latin typeface="Bookman Old Style" panose="02050604050505020204" pitchFamily="18" charset="0"/>
              </a:rPr>
              <a:t> (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натуральне</a:t>
            </a:r>
            <a:r>
              <a:rPr lang="ru-RU" altLang="uk-UA" sz="2000" dirty="0">
                <a:latin typeface="Bookman Old Style" panose="02050604050505020204" pitchFamily="18" charset="0"/>
              </a:rPr>
              <a:t> і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грошове</a:t>
            </a:r>
            <a:r>
              <a:rPr lang="ru-RU" altLang="uk-UA" sz="2000" dirty="0">
                <a:latin typeface="Bookman Old Style" panose="02050604050505020204" pitchFamily="18" charset="0"/>
              </a:rPr>
              <a:t>) і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різних</a:t>
            </a:r>
            <a:r>
              <a:rPr lang="ru-RU" altLang="uk-UA" sz="2000" dirty="0">
                <a:latin typeface="Bookman Old Style" panose="02050604050505020204" pitchFamily="18" charset="0"/>
              </a:rPr>
              <a:t> </a:t>
            </a:r>
            <a:r>
              <a:rPr lang="ru-RU" altLang="uk-UA" sz="2000" dirty="0" err="1">
                <a:latin typeface="Bookman Old Style" panose="02050604050505020204" pitchFamily="18" charset="0"/>
              </a:rPr>
              <a:t>епох</a:t>
            </a:r>
            <a:r>
              <a:rPr lang="ru-RU" altLang="uk-UA" sz="2000" dirty="0">
                <a:latin typeface="Bookman Old Style" panose="02050604050505020204" pitchFamily="18" charset="0"/>
              </a:rPr>
              <a:t>.</a:t>
            </a:r>
            <a:endParaRPr lang="uk-UA" altLang="uk-UA" sz="2000" dirty="0">
              <a:latin typeface="Bookman Old Style" panose="02050604050505020204" pitchFamily="18" charset="0"/>
            </a:endParaRPr>
          </a:p>
        </p:txBody>
      </p:sp>
      <p:sp>
        <p:nvSpPr>
          <p:cNvPr id="5123" name="Text Box 27"/>
          <p:cNvSpPr txBox="1">
            <a:spLocks noChangeArrowheads="1"/>
          </p:cNvSpPr>
          <p:nvPr/>
        </p:nvSpPr>
        <p:spPr bwMode="auto">
          <a:xfrm>
            <a:off x="4714874" y="116632"/>
            <a:ext cx="4429125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uk-UA" altLang="uk-UA" sz="2000" dirty="0">
                <a:latin typeface="Bookman Old Style" panose="02050604050505020204" pitchFamily="18" charset="0"/>
              </a:rPr>
              <a:t>Саме слово “</a:t>
            </a:r>
            <a:r>
              <a:rPr lang="uk-UA" altLang="uk-UA" sz="2000" b="1" dirty="0">
                <a:latin typeface="Bookman Old Style" panose="02050604050505020204" pitchFamily="18" charset="0"/>
              </a:rPr>
              <a:t>економіка</a:t>
            </a:r>
            <a:r>
              <a:rPr lang="uk-UA" altLang="uk-UA" sz="2000" dirty="0">
                <a:latin typeface="Bookman Old Style" panose="02050604050505020204" pitchFamily="18" charset="0"/>
              </a:rPr>
              <a:t>” походить від грецького слова “</a:t>
            </a:r>
            <a:r>
              <a:rPr lang="uk-UA" altLang="uk-UA" sz="2000" dirty="0" err="1">
                <a:latin typeface="Bookman Old Style" panose="02050604050505020204" pitchFamily="18" charset="0"/>
              </a:rPr>
              <a:t>oiconomia</a:t>
            </a:r>
            <a:r>
              <a:rPr lang="uk-UA" altLang="uk-UA" sz="2000" dirty="0">
                <a:latin typeface="Bookman Old Style" panose="02050604050505020204" pitchFamily="18" charset="0"/>
              </a:rPr>
              <a:t>” і складається із слів “</a:t>
            </a:r>
            <a:r>
              <a:rPr lang="uk-UA" altLang="uk-UA" sz="2000" dirty="0" err="1">
                <a:latin typeface="Bookman Old Style" panose="02050604050505020204" pitchFamily="18" charset="0"/>
              </a:rPr>
              <a:t>oicos</a:t>
            </a:r>
            <a:r>
              <a:rPr lang="uk-UA" altLang="uk-UA" sz="2000" dirty="0">
                <a:latin typeface="Bookman Old Style" panose="02050604050505020204" pitchFamily="18" charset="0"/>
              </a:rPr>
              <a:t>” – дім, домашнє господарство, і “</a:t>
            </a:r>
            <a:r>
              <a:rPr lang="uk-UA" altLang="uk-UA" sz="2000" dirty="0" err="1">
                <a:latin typeface="Bookman Old Style" panose="02050604050505020204" pitchFamily="18" charset="0"/>
              </a:rPr>
              <a:t>nomos</a:t>
            </a:r>
            <a:r>
              <a:rPr lang="uk-UA" altLang="uk-UA" sz="2000" dirty="0">
                <a:latin typeface="Bookman Old Style" panose="02050604050505020204" pitchFamily="18" charset="0"/>
              </a:rPr>
              <a:t>”- закон, що означає “</a:t>
            </a:r>
            <a:r>
              <a:rPr lang="uk-UA" altLang="uk-UA" sz="2000" b="1" dirty="0">
                <a:latin typeface="Bookman Old Style" panose="02050604050505020204" pitchFamily="18" charset="0"/>
              </a:rPr>
              <a:t>управління господарством</a:t>
            </a:r>
            <a:r>
              <a:rPr lang="uk-UA" altLang="uk-UA" sz="2000" dirty="0">
                <a:latin typeface="Bookman Old Style" panose="02050604050505020204" pitchFamily="18" charset="0"/>
              </a:rPr>
              <a:t>”. Вона нерозривно пов’язана з виробництвом матеріальних благ.</a:t>
            </a:r>
          </a:p>
        </p:txBody>
      </p:sp>
      <p:pic>
        <p:nvPicPr>
          <p:cNvPr id="5124" name="Рисунок 3" descr="49068032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397" y="116632"/>
            <a:ext cx="3676683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idx="1"/>
          </p:nvPr>
        </p:nvSpPr>
        <p:spPr>
          <a:xfrm>
            <a:off x="1115616" y="3068960"/>
            <a:ext cx="7886650" cy="36724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Відомий економіст П. </a:t>
            </a:r>
            <a:r>
              <a:rPr lang="uk-UA" altLang="uk-UA" sz="2000" dirty="0" err="1" smtClean="0">
                <a:effectLst/>
                <a:latin typeface="Bookman Old Style" panose="02050604050505020204" pitchFamily="18" charset="0"/>
              </a:rPr>
              <a:t>Самуельсон</a:t>
            </a: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 стверджує, що </a:t>
            </a:r>
            <a:r>
              <a:rPr lang="uk-UA" altLang="uk-UA" sz="2000" b="1" dirty="0" smtClean="0">
                <a:effectLst/>
                <a:latin typeface="Bookman Old Style" panose="02050604050505020204" pitchFamily="18" charset="0"/>
              </a:rPr>
              <a:t>предметом</a:t>
            </a:r>
            <a:r>
              <a:rPr lang="en-US" altLang="uk-UA" sz="2000" b="1" dirty="0" smtClean="0">
                <a:effectLst/>
                <a:latin typeface="Bookman Old Style" panose="02050604050505020204" pitchFamily="18" charset="0"/>
              </a:rPr>
              <a:t> </a:t>
            </a:r>
            <a:r>
              <a:rPr lang="uk-UA" altLang="uk-UA" sz="2000" b="1" dirty="0" smtClean="0">
                <a:effectLst/>
                <a:latin typeface="Bookman Old Style" panose="02050604050505020204" pitchFamily="18" charset="0"/>
              </a:rPr>
              <a:t>економіки </a:t>
            </a: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є:</a:t>
            </a:r>
          </a:p>
          <a:p>
            <a:pPr>
              <a:lnSpc>
                <a:spcPct val="80000"/>
              </a:lnSpc>
            </a:pP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наука, що вивчає, як люди здійснюють організацію виробництва і споживання</a:t>
            </a:r>
          </a:p>
          <a:p>
            <a:pPr>
              <a:lnSpc>
                <a:spcPct val="80000"/>
              </a:lnSpc>
            </a:pP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наука про дії, що включають обмінні операції між людьми</a:t>
            </a:r>
          </a:p>
          <a:p>
            <a:pPr>
              <a:lnSpc>
                <a:spcPct val="80000"/>
              </a:lnSpc>
            </a:pP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наука, що вивчає, як люди роблять вибір, щоб використати рідкісні ресурси для виробництва різних товарів та їх розподілу</a:t>
            </a:r>
          </a:p>
          <a:p>
            <a:pPr>
              <a:lnSpc>
                <a:spcPct val="80000"/>
              </a:lnSpc>
            </a:pP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наука, що вивчає </a:t>
            </a: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людей </a:t>
            </a: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у їхньому діловому житті</a:t>
            </a:r>
          </a:p>
          <a:p>
            <a:pPr>
              <a:lnSpc>
                <a:spcPct val="80000"/>
              </a:lnSpc>
            </a:pP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наука, що вивчає багатство</a:t>
            </a:r>
          </a:p>
          <a:p>
            <a:pPr>
              <a:lnSpc>
                <a:spcPct val="80000"/>
              </a:lnSpc>
            </a:pP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наука, що вивчає, як можна вдосконалити суспільство</a:t>
            </a:r>
          </a:p>
        </p:txBody>
      </p:sp>
      <p:pic>
        <p:nvPicPr>
          <p:cNvPr id="6147" name="Рисунок 3" descr="0362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1647"/>
            <a:ext cx="3312368" cy="2705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Рисунок 4" descr="економіка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81997"/>
            <a:ext cx="2270026" cy="2565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idx="1"/>
          </p:nvPr>
        </p:nvSpPr>
        <p:spPr>
          <a:xfrm>
            <a:off x="1187624" y="1988840"/>
            <a:ext cx="7776864" cy="468052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uk-UA" altLang="uk-UA" sz="2000" b="1" dirty="0" smtClean="0">
                <a:effectLst/>
                <a:latin typeface="Bookman Old Style" panose="02050604050505020204" pitchFamily="18" charset="0"/>
              </a:rPr>
              <a:t>Економіка</a:t>
            </a: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 – це особлива сфера життя суспільства, що охоплює виробництво товарів та послуг, обмін ними, та розподіл створених у суспільстві благ та їх споживання. </a:t>
            </a:r>
            <a:endParaRPr lang="en-US" altLang="uk-UA" sz="2000" dirty="0" smtClean="0">
              <a:effectLst/>
              <a:latin typeface="Bookman Old Style" panose="02050604050505020204" pitchFamily="18" charset="0"/>
            </a:endParaRPr>
          </a:p>
          <a:p>
            <a:pPr>
              <a:lnSpc>
                <a:spcPct val="80000"/>
              </a:lnSpc>
            </a:pPr>
            <a:r>
              <a:rPr lang="uk-UA" altLang="uk-UA" sz="2000" b="1" dirty="0" smtClean="0">
                <a:effectLst/>
                <a:latin typeface="Bookman Old Style" panose="02050604050505020204" pitchFamily="18" charset="0"/>
              </a:rPr>
              <a:t>Виробництво в економічному розумінні </a:t>
            </a: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– це спосіб поєднання виробничих ресурсів: землі, праці, капіталу, та їх узгодженого (капіталу) цілеспрямованого використання, а також поєднання різних сфер, галузей, видів виробництва, що ґрунтується на суспільному поділі праці. </a:t>
            </a:r>
          </a:p>
          <a:p>
            <a:pPr>
              <a:lnSpc>
                <a:spcPct val="80000"/>
              </a:lnSpc>
            </a:pPr>
            <a:r>
              <a:rPr lang="uk-UA" altLang="uk-UA" sz="2000" b="1" dirty="0" smtClean="0">
                <a:effectLst/>
                <a:latin typeface="Bookman Old Style" panose="02050604050505020204" pitchFamily="18" charset="0"/>
              </a:rPr>
              <a:t>Обмін</a:t>
            </a: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 – це відносини, завдяки яким товари та послуги рухаються від виробників до споживачів, і цей рух обслуговують гроші, ціни, торгівля. </a:t>
            </a:r>
          </a:p>
          <a:p>
            <a:pPr>
              <a:lnSpc>
                <a:spcPct val="80000"/>
              </a:lnSpc>
            </a:pPr>
            <a:r>
              <a:rPr lang="uk-UA" altLang="uk-UA" sz="2000" b="1" dirty="0" smtClean="0">
                <a:effectLst/>
                <a:latin typeface="Bookman Old Style" panose="02050604050505020204" pitchFamily="18" charset="0"/>
              </a:rPr>
              <a:t>Розподіл</a:t>
            </a: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- це формування доходів підприємців і робітників, службовців і фермерів, окремих родин та держави. </a:t>
            </a:r>
          </a:p>
          <a:p>
            <a:pPr>
              <a:lnSpc>
                <a:spcPct val="80000"/>
              </a:lnSpc>
            </a:pPr>
            <a:r>
              <a:rPr lang="uk-UA" altLang="uk-UA" sz="2000" b="1" dirty="0" smtClean="0">
                <a:effectLst/>
                <a:latin typeface="Bookman Old Style" panose="02050604050505020204" pitchFamily="18" charset="0"/>
              </a:rPr>
              <a:t>Споживання</a:t>
            </a: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 – це використання доходів і реалізація користі речей.</a:t>
            </a:r>
          </a:p>
        </p:txBody>
      </p:sp>
      <p:pic>
        <p:nvPicPr>
          <p:cNvPr id="7171" name="Picture 4" descr="Обмен-Постовы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3213"/>
            <a:ext cx="2592288" cy="1739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2276872"/>
            <a:ext cx="7992888" cy="446449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uk-UA" altLang="uk-UA" sz="2400" b="1" dirty="0" smtClean="0">
                <a:effectLst/>
                <a:latin typeface="Bookman Old Style" panose="02050604050505020204" pitchFamily="18" charset="0"/>
              </a:rPr>
              <a:t>Об’єктом</a:t>
            </a:r>
            <a:r>
              <a:rPr lang="uk-UA" altLang="uk-UA" sz="2400" dirty="0" smtClean="0">
                <a:effectLst/>
                <a:latin typeface="Bookman Old Style" panose="02050604050505020204" pitchFamily="18" charset="0"/>
              </a:rPr>
              <a:t> економічного дослідження</a:t>
            </a:r>
            <a:r>
              <a:rPr lang="en-US" altLang="uk-UA" sz="2400" dirty="0" smtClean="0">
                <a:effectLst/>
                <a:latin typeface="Bookman Old Style" panose="02050604050505020204" pitchFamily="18" charset="0"/>
              </a:rPr>
              <a:t> </a:t>
            </a:r>
            <a:r>
              <a:rPr lang="uk-UA" altLang="uk-UA" sz="2400" dirty="0" smtClean="0">
                <a:effectLst/>
                <a:latin typeface="Bookman Old Style" panose="02050604050505020204" pitchFamily="18" charset="0"/>
              </a:rPr>
              <a:t>є економіка.</a:t>
            </a:r>
            <a:endParaRPr lang="en-US" altLang="uk-UA" sz="2400" dirty="0" smtClean="0">
              <a:effectLst/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r>
              <a:rPr lang="uk-UA" altLang="uk-UA" sz="2400" b="1" dirty="0" smtClean="0">
                <a:effectLst/>
                <a:latin typeface="Bookman Old Style" panose="02050604050505020204" pitchFamily="18" charset="0"/>
              </a:rPr>
              <a:t>Суб’єктами</a:t>
            </a:r>
            <a:r>
              <a:rPr lang="uk-UA" altLang="uk-UA" sz="2400" dirty="0" smtClean="0">
                <a:effectLst/>
                <a:latin typeface="Bookman Old Style" panose="02050604050505020204" pitchFamily="18" charset="0"/>
              </a:rPr>
              <a:t> сучасної економіки є підприємець-інженер, робітник, який працює за контрактом, фермер, підприємець-банкір, власники цінних паперів, вкладників коштів у банки, підприємство як юридична особа і держава</a:t>
            </a:r>
            <a:r>
              <a:rPr lang="en-US" altLang="uk-UA" sz="2400" dirty="0" smtClean="0">
                <a:effectLst/>
                <a:latin typeface="Bookman Old Style" panose="02050604050505020204" pitchFamily="18" charset="0"/>
              </a:rPr>
              <a:t>.</a:t>
            </a:r>
            <a:endParaRPr lang="uk-UA" altLang="uk-UA" sz="2400" dirty="0" smtClean="0">
              <a:effectLst/>
              <a:latin typeface="Bookman Old Style" panose="02050604050505020204" pitchFamily="18" charset="0"/>
            </a:endParaRPr>
          </a:p>
        </p:txBody>
      </p:sp>
      <p:pic>
        <p:nvPicPr>
          <p:cNvPr id="8195" name="Рисунок 3" descr="AF09D2D3-E8A7-42F9-B6F0-A3958C85E05E_mw800_mh600_s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"/>
            <a:ext cx="2709490" cy="2031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556792"/>
            <a:ext cx="7920880" cy="518457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Якщо розглядати економіку під кутом зору руху товарів і доходів, то суб’єктами економічних відносин є домашні господарства, підприємства-виробники, що постачають на ринок товари та послуги, держава, яка вилучає частину доходів домашніх господарств і витрачає кошти на придбання певних товарів та послуг. </a:t>
            </a:r>
          </a:p>
          <a:p>
            <a:pPr>
              <a:lnSpc>
                <a:spcPct val="80000"/>
              </a:lnSpc>
            </a:pP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Якщо розглядати економіку під кутом зору купівлі-продажу, то суб’єктами економічних відносин є продавець, який пропонує продукцію і покупець, який формує на неї попит.</a:t>
            </a:r>
          </a:p>
          <a:p>
            <a:pPr>
              <a:lnSpc>
                <a:spcPct val="80000"/>
              </a:lnSpc>
            </a:pP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Якщо розглядати економіку під кутом зору організації ринкових відносин, то їх суб’єктами є банки, страхові компанії, товарні та фондові біржі, підприємства роздрібної та оптової торгівлі.</a:t>
            </a:r>
          </a:p>
          <a:p>
            <a:pPr>
              <a:lnSpc>
                <a:spcPct val="80000"/>
              </a:lnSpc>
            </a:pPr>
            <a:r>
              <a:rPr lang="uk-UA" altLang="uk-UA" sz="2000" dirty="0" smtClean="0">
                <a:effectLst/>
                <a:latin typeface="Bookman Old Style" panose="02050604050505020204" pitchFamily="18" charset="0"/>
              </a:rPr>
              <a:t>Отже, чим складнішим стає економічне життя суспільства, тим більше буде різних дійових осіб економіки. </a:t>
            </a:r>
          </a:p>
        </p:txBody>
      </p:sp>
      <p:pic>
        <p:nvPicPr>
          <p:cNvPr id="9219" name="Рисунок 3" descr="df518562c9_12474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6182"/>
            <a:ext cx="2016224" cy="1344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1043608" y="1844824"/>
            <a:ext cx="7488832" cy="430991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rmAutofit/>
          </a:bodyPr>
          <a:lstStyle/>
          <a:p>
            <a:pPr algn="ctr">
              <a:buFont typeface="Wingdings" pitchFamily="2" charset="2"/>
              <a:buNone/>
            </a:pPr>
            <a:r>
              <a:rPr lang="uk-UA" altLang="uk-UA" sz="2000" b="1" dirty="0" smtClean="0">
                <a:effectLst/>
                <a:latin typeface="Arial Black" panose="020B0A04020102020204" pitchFamily="34" charset="0"/>
              </a:rPr>
              <a:t>Сучасна економічна теорія </a:t>
            </a:r>
          </a:p>
          <a:p>
            <a:pPr algn="ctr">
              <a:buFont typeface="Wingdings" pitchFamily="2" charset="2"/>
              <a:buNone/>
            </a:pPr>
            <a:r>
              <a:rPr lang="uk-UA" altLang="uk-UA" sz="2000" b="1" dirty="0" smtClean="0">
                <a:effectLst/>
                <a:latin typeface="Arial Black" panose="020B0A04020102020204" pitchFamily="34" charset="0"/>
              </a:rPr>
              <a:t>виконує такі основні функції: </a:t>
            </a:r>
          </a:p>
          <a:p>
            <a:pPr>
              <a:buFont typeface="Wingdings" pitchFamily="2" charset="2"/>
              <a:buNone/>
            </a:pPr>
            <a:endParaRPr lang="uk-UA" altLang="uk-UA" sz="2000" b="1" dirty="0" smtClean="0">
              <a:effectLst/>
              <a:latin typeface="Arial Black" panose="020B0A04020102020204" pitchFamily="34" charset="0"/>
            </a:endParaRPr>
          </a:p>
          <a:p>
            <a:r>
              <a:rPr lang="uk-UA" altLang="uk-UA" sz="2200" dirty="0" smtClean="0">
                <a:effectLst/>
                <a:latin typeface="Bookman Old Style" panose="02050604050505020204" pitchFamily="18" charset="0"/>
              </a:rPr>
              <a:t>Практична – що полягає у тому, щоб всебічно обґрунтувати необхідність і шлях вдосконалення прогресивних форм власності, які найбільше відповідають інтересам людини.</a:t>
            </a:r>
          </a:p>
          <a:p>
            <a:r>
              <a:rPr lang="uk-UA" altLang="uk-UA" sz="2200" dirty="0" smtClean="0">
                <a:effectLst/>
                <a:latin typeface="Bookman Old Style" panose="02050604050505020204" pitchFamily="18" charset="0"/>
              </a:rPr>
              <a:t>Пізнавальна – полягає у тому, щоб розкрити суть економічних законів і категорій та форм їх прояву, притаманні їм внутрішні суперечності, механізм їх дії.</a:t>
            </a: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468313" y="1628775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endParaRPr lang="uk-UA" altLang="uk-UA"/>
          </a:p>
        </p:txBody>
      </p:sp>
      <p:pic>
        <p:nvPicPr>
          <p:cNvPr id="10244" name="Рисунок 4" descr="ekonom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"/>
            <a:ext cx="2280295" cy="1710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43608" y="274638"/>
            <a:ext cx="789008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Autofit/>
          </a:bodyPr>
          <a:lstStyle/>
          <a:p>
            <a:pPr algn="ctr"/>
            <a:r>
              <a:rPr lang="ru-RU" altLang="uk-UA" sz="3600" dirty="0" smtClean="0">
                <a:effectLst/>
                <a:latin typeface="Arial Black" panose="020B0A04020102020204" pitchFamily="34" charset="0"/>
              </a:rPr>
              <a:t>Зв</a:t>
            </a:r>
            <a:r>
              <a:rPr lang="en-US" altLang="uk-UA" sz="3600" dirty="0" smtClean="0">
                <a:effectLst/>
                <a:latin typeface="Arial Black" panose="020B0A04020102020204" pitchFamily="34" charset="0"/>
              </a:rPr>
              <a:t>’</a:t>
            </a:r>
            <a:r>
              <a:rPr lang="ru-RU" altLang="uk-UA" sz="3600" dirty="0" err="1" smtClean="0">
                <a:effectLst/>
                <a:latin typeface="Arial Black" panose="020B0A04020102020204" pitchFamily="34" charset="0"/>
              </a:rPr>
              <a:t>язок</a:t>
            </a:r>
            <a:r>
              <a:rPr lang="ru-RU" altLang="uk-UA" sz="3600" dirty="0" smtClean="0">
                <a:effectLst/>
                <a:latin typeface="Arial Black" panose="020B0A04020102020204" pitchFamily="34" charset="0"/>
              </a:rPr>
              <a:t> </a:t>
            </a:r>
            <a:r>
              <a:rPr lang="uk-UA" altLang="uk-UA" sz="3600" dirty="0" smtClean="0">
                <a:effectLst/>
                <a:latin typeface="Arial Black" panose="020B0A04020102020204" pitchFamily="34" charset="0"/>
              </a:rPr>
              <a:t>економічної науки з </a:t>
            </a:r>
            <a:r>
              <a:rPr lang="ru-RU" altLang="uk-UA" sz="3600" dirty="0" err="1" smtClean="0">
                <a:effectLst/>
                <a:latin typeface="Arial Black" panose="020B0A04020102020204" pitchFamily="34" charset="0"/>
              </a:rPr>
              <a:t>іншими</a:t>
            </a:r>
            <a:r>
              <a:rPr lang="ru-RU" altLang="uk-UA" sz="3600" dirty="0" smtClean="0">
                <a:effectLst/>
                <a:latin typeface="Arial Black" panose="020B0A04020102020204" pitchFamily="34" charset="0"/>
              </a:rPr>
              <a:t> науками</a:t>
            </a:r>
            <a:endParaRPr lang="uk-UA" altLang="uk-UA" sz="3600" dirty="0" smtClean="0">
              <a:effectLst/>
              <a:latin typeface="Arial Black" panose="020B0A040201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071813" y="1714500"/>
            <a:ext cx="3143250" cy="1000125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sz="2000" b="1" dirty="0">
                <a:latin typeface="Bookman Old Style" panose="02050604050505020204" pitchFamily="18" charset="0"/>
              </a:rPr>
              <a:t>Економічна наука</a:t>
            </a:r>
          </a:p>
        </p:txBody>
      </p:sp>
      <p:sp>
        <p:nvSpPr>
          <p:cNvPr id="7" name="Овал 6"/>
          <p:cNvSpPr/>
          <p:nvPr/>
        </p:nvSpPr>
        <p:spPr>
          <a:xfrm>
            <a:off x="0" y="2357438"/>
            <a:ext cx="2555776" cy="785812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>
                <a:latin typeface="Bookman Old Style" panose="02050604050505020204" pitchFamily="18" charset="0"/>
              </a:rPr>
              <a:t>Математика</a:t>
            </a:r>
          </a:p>
        </p:txBody>
      </p:sp>
      <p:sp>
        <p:nvSpPr>
          <p:cNvPr id="8" name="Овал 7"/>
          <p:cNvSpPr/>
          <p:nvPr/>
        </p:nvSpPr>
        <p:spPr>
          <a:xfrm>
            <a:off x="323528" y="3429000"/>
            <a:ext cx="2462535" cy="785813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>
                <a:latin typeface="Bookman Old Style" panose="02050604050505020204" pitchFamily="18" charset="0"/>
              </a:rPr>
              <a:t>Політологія</a:t>
            </a:r>
          </a:p>
        </p:txBody>
      </p:sp>
      <p:sp>
        <p:nvSpPr>
          <p:cNvPr id="9" name="Овал 8"/>
          <p:cNvSpPr/>
          <p:nvPr/>
        </p:nvSpPr>
        <p:spPr>
          <a:xfrm>
            <a:off x="6858000" y="2428875"/>
            <a:ext cx="2286000" cy="785813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>
                <a:latin typeface="Bookman Old Style" panose="02050604050505020204" pitchFamily="18" charset="0"/>
              </a:rPr>
              <a:t>Право</a:t>
            </a:r>
          </a:p>
        </p:txBody>
      </p:sp>
      <p:sp>
        <p:nvSpPr>
          <p:cNvPr id="10" name="Овал 9"/>
          <p:cNvSpPr/>
          <p:nvPr/>
        </p:nvSpPr>
        <p:spPr>
          <a:xfrm>
            <a:off x="6429375" y="3571875"/>
            <a:ext cx="2286000" cy="785813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>
                <a:latin typeface="Bookman Old Style" panose="02050604050505020204" pitchFamily="18" charset="0"/>
              </a:rPr>
              <a:t>Психологія</a:t>
            </a:r>
          </a:p>
        </p:txBody>
      </p:sp>
      <p:sp>
        <p:nvSpPr>
          <p:cNvPr id="11" name="Овал 10"/>
          <p:cNvSpPr/>
          <p:nvPr/>
        </p:nvSpPr>
        <p:spPr>
          <a:xfrm>
            <a:off x="1714500" y="4572000"/>
            <a:ext cx="2286000" cy="785813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>
                <a:latin typeface="Bookman Old Style" panose="02050604050505020204" pitchFamily="18" charset="0"/>
              </a:rPr>
              <a:t>Біологія</a:t>
            </a:r>
          </a:p>
        </p:txBody>
      </p:sp>
      <p:sp>
        <p:nvSpPr>
          <p:cNvPr id="12" name="Овал 11"/>
          <p:cNvSpPr/>
          <p:nvPr/>
        </p:nvSpPr>
        <p:spPr>
          <a:xfrm>
            <a:off x="5643563" y="4714875"/>
            <a:ext cx="2286000" cy="785813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>
                <a:latin typeface="Bookman Old Style" panose="02050604050505020204" pitchFamily="18" charset="0"/>
              </a:rPr>
              <a:t>Соціологія</a:t>
            </a:r>
          </a:p>
        </p:txBody>
      </p:sp>
      <p:sp>
        <p:nvSpPr>
          <p:cNvPr id="13" name="Овал 12"/>
          <p:cNvSpPr/>
          <p:nvPr/>
        </p:nvSpPr>
        <p:spPr>
          <a:xfrm>
            <a:off x="3429000" y="5715000"/>
            <a:ext cx="2286000" cy="785813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k-UA" b="1" dirty="0">
                <a:latin typeface="Bookman Old Style" panose="02050604050505020204" pitchFamily="18" charset="0"/>
              </a:rPr>
              <a:t>Географія</a:t>
            </a:r>
          </a:p>
        </p:txBody>
      </p:sp>
      <p:cxnSp>
        <p:nvCxnSpPr>
          <p:cNvPr id="15" name="Прямая со стрелкой 14"/>
          <p:cNvCxnSpPr>
            <a:stCxn id="6" idx="4"/>
            <a:endCxn id="7" idx="6"/>
          </p:cNvCxnSpPr>
          <p:nvPr/>
        </p:nvCxnSpPr>
        <p:spPr>
          <a:xfrm flipH="1">
            <a:off x="2555776" y="2714625"/>
            <a:ext cx="2087662" cy="35719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6" idx="4"/>
            <a:endCxn id="8" idx="6"/>
          </p:cNvCxnSpPr>
          <p:nvPr/>
        </p:nvCxnSpPr>
        <p:spPr>
          <a:xfrm flipH="1">
            <a:off x="2786063" y="2714625"/>
            <a:ext cx="1857375" cy="11072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6" idx="4"/>
            <a:endCxn id="11" idx="7"/>
          </p:cNvCxnSpPr>
          <p:nvPr/>
        </p:nvCxnSpPr>
        <p:spPr>
          <a:xfrm rot="5400000">
            <a:off x="3168650" y="3211513"/>
            <a:ext cx="1971675" cy="977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>
            <a:stCxn id="6" idx="4"/>
            <a:endCxn id="13" idx="0"/>
          </p:cNvCxnSpPr>
          <p:nvPr/>
        </p:nvCxnSpPr>
        <p:spPr>
          <a:xfrm rot="5400000">
            <a:off x="3107531" y="4179094"/>
            <a:ext cx="3000375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6" idx="4"/>
            <a:endCxn id="12" idx="1"/>
          </p:cNvCxnSpPr>
          <p:nvPr/>
        </p:nvCxnSpPr>
        <p:spPr>
          <a:xfrm rot="16200000" flipH="1">
            <a:off x="4253707" y="3104356"/>
            <a:ext cx="2114550" cy="13350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6" idx="4"/>
            <a:endCxn id="10" idx="2"/>
          </p:cNvCxnSpPr>
          <p:nvPr/>
        </p:nvCxnSpPr>
        <p:spPr>
          <a:xfrm rot="16200000" flipH="1">
            <a:off x="4910932" y="2447131"/>
            <a:ext cx="1250950" cy="17859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>
            <a:stCxn id="6" idx="4"/>
            <a:endCxn id="9" idx="2"/>
          </p:cNvCxnSpPr>
          <p:nvPr/>
        </p:nvCxnSpPr>
        <p:spPr>
          <a:xfrm rot="16200000" flipH="1">
            <a:off x="5697537" y="1660526"/>
            <a:ext cx="106363" cy="22145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 thruBlk="1"/>
    <p:sndAc>
      <p:stSnd>
        <p:snd r:embed="rId2" name="cashreg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485</TotalTime>
  <Words>552</Words>
  <Application>Microsoft Office PowerPoint</Application>
  <PresentationFormat>Экран (4:3)</PresentationFormat>
  <Paragraphs>40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Солнцестояние</vt:lpstr>
      <vt:lpstr>Сутність і функції економіки </vt:lpstr>
      <vt:lpstr>План: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Зв’язок економічної науки з іншими науками</vt:lpstr>
    </vt:vector>
  </TitlesOfParts>
  <Company>NhT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Потреби споживача й закономірності його економічної поведінки.</dc:title>
  <dc:creator>User</dc:creator>
  <cp:lastModifiedBy>user</cp:lastModifiedBy>
  <cp:revision>48</cp:revision>
  <dcterms:created xsi:type="dcterms:W3CDTF">2011-02-18T09:11:29Z</dcterms:created>
  <dcterms:modified xsi:type="dcterms:W3CDTF">2018-07-12T07:37:56Z</dcterms:modified>
</cp:coreProperties>
</file>